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1"/>
  </p:sldMasterIdLst>
  <p:notesMasterIdLst>
    <p:notesMasterId r:id="rId16"/>
  </p:notesMasterIdLst>
  <p:sldIdLst>
    <p:sldId id="256" r:id="rId2"/>
    <p:sldId id="257" r:id="rId3"/>
    <p:sldId id="267" r:id="rId4"/>
    <p:sldId id="259" r:id="rId5"/>
    <p:sldId id="265" r:id="rId6"/>
    <p:sldId id="266" r:id="rId7"/>
    <p:sldId id="271" r:id="rId8"/>
    <p:sldId id="272" r:id="rId9"/>
    <p:sldId id="273" r:id="rId10"/>
    <p:sldId id="269" r:id="rId11"/>
    <p:sldId id="268" r:id="rId12"/>
    <p:sldId id="270" r:id="rId13"/>
    <p:sldId id="262" r:id="rId14"/>
    <p:sldId id="2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F3FF"/>
    <a:srgbClr val="9BFFFF"/>
    <a:srgbClr val="00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692"/>
    <p:restoredTop sz="84967"/>
  </p:normalViewPr>
  <p:slideViewPr>
    <p:cSldViewPr snapToGrid="0" snapToObjects="1">
      <p:cViewPr varScale="1">
        <p:scale>
          <a:sx n="77" d="100"/>
          <a:sy n="77" d="100"/>
        </p:scale>
        <p:origin x="1339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D38C63-1DAB-AC42-B301-DBA7AD18EA84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CB1C49-35A8-4E43-8FD9-113FE2C3E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9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used states that had cities recorded as having the worst traffic areas in the United States according to Business Insider. </a:t>
            </a:r>
          </a:p>
          <a:p>
            <a:endParaRPr lang="en-US" dirty="0"/>
          </a:p>
          <a:p>
            <a:r>
              <a:rPr lang="en-US" dirty="0"/>
              <a:t>We also wanted to pick states that would have been impacted by COVID-19 related government shutdowns. </a:t>
            </a:r>
          </a:p>
          <a:p>
            <a:endParaRPr lang="en-US" dirty="0"/>
          </a:p>
          <a:p>
            <a:r>
              <a:rPr lang="en-US" dirty="0"/>
              <a:t>Finally, we wanted states that used both a mix of public and private transportation methods.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B1C49-35A8-4E43-8FD9-113FE2C3EA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46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beginning and end dates for 2019 data were run January 01 2019 to December 12, 2019 </a:t>
            </a:r>
          </a:p>
          <a:p>
            <a:r>
              <a:rPr lang="en-US" dirty="0"/>
              <a:t>Our beginning and end dates for 2020 data were run January 01 2020 to August 01, 2020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Demonstrates how the carbon monoxide data was smaller in AQI level reported</a:t>
            </a:r>
          </a:p>
          <a:p>
            <a:endParaRPr lang="en-US" dirty="0"/>
          </a:p>
          <a:p>
            <a:r>
              <a:rPr lang="en-US" dirty="0"/>
              <a:t>At first, we used Carbon Monoxide as our parameter when pulling data. The AQIs for this parameter were low in all states and did not tell a good story of the actual AQI in those states. </a:t>
            </a:r>
          </a:p>
          <a:p>
            <a:r>
              <a:rPr lang="en-US" dirty="0"/>
              <a:t>We then ran the data using the Particle Pollution and Ground Level Ozone parameters, this resulted in larger sets of data over larger ranges of time. </a:t>
            </a:r>
          </a:p>
          <a:p>
            <a:r>
              <a:rPr lang="en-US" dirty="0"/>
              <a:t>We cleaned the data additionally by singling out the sample duration column in our data frame. Every parameter resulted in various AQI reports per sample duration </a:t>
            </a:r>
          </a:p>
          <a:p>
            <a:endParaRPr lang="en-US" dirty="0"/>
          </a:p>
          <a:p>
            <a:r>
              <a:rPr lang="en-US" dirty="0"/>
              <a:t>Comments </a:t>
            </a:r>
          </a:p>
          <a:p>
            <a:r>
              <a:rPr lang="en-US" dirty="0"/>
              <a:t>Elected not to replace </a:t>
            </a:r>
            <a:r>
              <a:rPr lang="en-US" dirty="0" err="1"/>
              <a:t>NaN</a:t>
            </a:r>
            <a:r>
              <a:rPr lang="en-US" dirty="0"/>
              <a:t> with 0 since this will ultimately skew the average. </a:t>
            </a:r>
          </a:p>
          <a:p>
            <a:r>
              <a:rPr lang="en-US" dirty="0"/>
              <a:t>Hawaii data was small and limited</a:t>
            </a:r>
          </a:p>
          <a:p>
            <a:endParaRPr lang="en-US" dirty="0"/>
          </a:p>
          <a:p>
            <a:r>
              <a:rPr lang="en-US" dirty="0"/>
              <a:t>Limited reporting – on some of the graphs you will notice that there are gaps in the data and the lines are not continuous. A lot of this missed data reporting appears to occurring right before/around COVID 19 time </a:t>
            </a:r>
            <a:r>
              <a:rPr lang="en-US" dirty="0" err="1"/>
              <a:t>fra,e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Would have resulted in a more substantial result in the variance if we had pulled longer time frames of data, was this just a fluke or did this trend far lower than what the regression line would have shown?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B1C49-35A8-4E43-8FD9-113FE2C3EA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775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Demonstrates how the ground level ozone data was larger number than carbon monoxide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B1C49-35A8-4E43-8FD9-113FE2C3EA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74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the parameters trended across DC.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B1C49-35A8-4E43-8FD9-113FE2C3EA8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45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the parameters trended by county (Bar graph)  Per Month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B1C49-35A8-4E43-8FD9-113FE2C3EA8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34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Jessica and Yusra concluded that although the shutdown occurred, there wasn’t that drastic of change. </a:t>
            </a:r>
          </a:p>
          <a:p>
            <a:r>
              <a:rPr lang="en-US" dirty="0"/>
              <a:t>More data needed to be viewed on longer time frame </a:t>
            </a:r>
          </a:p>
          <a:p>
            <a:r>
              <a:rPr lang="en-US" dirty="0"/>
              <a:t>Queens, Cook, (Mass County), went down during shut down, more densely populated counties had a more variable change on the AQI </a:t>
            </a:r>
          </a:p>
          <a:p>
            <a:r>
              <a:rPr lang="en-US" dirty="0"/>
              <a:t>Carbon Monoxide and the Ozone have the same trends  occurring in March in Washington DC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B1C49-35A8-4E43-8FD9-113FE2C3EA8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206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651E-AB9C-6942-878C-A476D232A9F3}" type="datetime1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387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D6506-9D9A-7A46-B032-D383D89AA180}" type="datetime1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303767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D6506-9D9A-7A46-B032-D383D89AA180}" type="datetime1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43506391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D6506-9D9A-7A46-B032-D383D89AA180}" type="datetime1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52923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D6506-9D9A-7A46-B032-D383D89AA180}" type="datetime1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51966485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D6506-9D9A-7A46-B032-D383D89AA180}" type="datetime1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080985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923F3-2D31-F54D-A4D2-C5BCB0960ED9}" type="datetime1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542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567A5-AA44-E547-B337-1D3618524D6C}" type="datetime1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37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3610-AECC-B341-A776-93667D782DA6}" type="datetime1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63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79DA3-A3F0-DC45-B58B-3CC7CC363A9E}" type="datetime1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08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8DCEF-CDE8-0C48-BF9B-79007B9CA6D1}" type="datetime1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019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E64B1-FFF3-9C44-9544-8CAB6356D71D}" type="datetime1">
              <a:rPr lang="en-US" smtClean="0"/>
              <a:t>8/17/2020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23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29099-66C6-924B-9F95-DEC8FD909963}" type="datetime1">
              <a:rPr lang="en-US" smtClean="0"/>
              <a:t>8/17/2020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89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16281-C8D1-3D4E-98B3-A0F06BF71949}" type="datetime1">
              <a:rPr lang="en-US" smtClean="0"/>
              <a:t>8/17/2020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29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7AAB9-4873-5D4F-A8C2-E0B77750F75E}" type="datetime1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688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EA7B2-1F6D-1244-811E-169BCE53BBA0}" type="datetime1">
              <a:rPr lang="en-US" smtClean="0"/>
              <a:t>8/17/2020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608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5D6506-9D9A-7A46-B032-D383D89AA180}" type="datetime1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04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qs.epa.gov/aqsweb/documents/data_api.html#signup" TargetMode="External"/><Relationship Id="rId2" Type="http://schemas.openxmlformats.org/officeDocument/2006/relationships/hyperlink" Target="https://www.airnow.gov/aqi/aqi-basics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businessinsider.com/us-cities-most-traffic-2019-2020-3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13AA-A1F4-2F40-B2A9-37248652B4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852" y="557884"/>
            <a:ext cx="8617346" cy="162162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Kannada MN" pitchFamily="2" charset="0"/>
                <a:ea typeface="Noteworthy Light" panose="02000400000000000000" pitchFamily="2" charset="77"/>
                <a:cs typeface="Kannada MN" pitchFamily="2" charset="0"/>
              </a:rPr>
              <a:t>How Did COVID-19 Change AQIs in the US?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066450-7514-F84C-A46C-5111738383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0123" y="5136416"/>
            <a:ext cx="2811625" cy="503009"/>
          </a:xfrm>
        </p:spPr>
        <p:txBody>
          <a:bodyPr numCol="1">
            <a:norm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  <a:latin typeface="Century Gothic" panose="020B0502020202020204" pitchFamily="34" charset="0"/>
                <a:ea typeface="Ayuthaya" pitchFamily="2" charset="-34"/>
                <a:cs typeface="Ayuthaya" pitchFamily="2" charset="-34"/>
              </a:rPr>
              <a:t>Edouard Dione</a:t>
            </a:r>
          </a:p>
          <a:p>
            <a:pPr algn="l"/>
            <a:endParaRPr lang="en-US" sz="2000" dirty="0">
              <a:solidFill>
                <a:schemeClr val="tx2"/>
              </a:solidFill>
              <a:latin typeface="Century Gothic" panose="020B0502020202020204" pitchFamily="34" charset="0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FF9E63-486F-0B48-A642-3E0641D31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61" y="4670456"/>
            <a:ext cx="1097280" cy="1097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7D6E5F-EF6C-CE43-944F-D7A9C98CB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43" y="3329548"/>
            <a:ext cx="1097280" cy="109728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AA882A6B-3A12-B14D-935C-BF4B5F96DC52}"/>
              </a:ext>
            </a:extLst>
          </p:cNvPr>
          <p:cNvSpPr txBox="1">
            <a:spLocks/>
          </p:cNvSpPr>
          <p:nvPr/>
        </p:nvSpPr>
        <p:spPr>
          <a:xfrm>
            <a:off x="4861192" y="3878188"/>
            <a:ext cx="2811625" cy="503009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2"/>
                </a:solidFill>
                <a:latin typeface="Century Gothic" panose="020B0502020202020204" pitchFamily="34" charset="0"/>
                <a:ea typeface="Ayuthaya" pitchFamily="2" charset="-34"/>
                <a:cs typeface="Ayuthaya" pitchFamily="2" charset="-34"/>
              </a:rPr>
              <a:t>Jessica White</a:t>
            </a:r>
          </a:p>
          <a:p>
            <a:pPr algn="l"/>
            <a:endParaRPr lang="en-US" sz="2000" dirty="0">
              <a:solidFill>
                <a:schemeClr val="tx2"/>
              </a:solidFill>
              <a:latin typeface="Century Gothic" panose="020B0502020202020204" pitchFamily="34" charset="0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3CCAB3-B50D-4146-9D33-9944E02B7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0556" y="3340196"/>
            <a:ext cx="1097280" cy="109728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9C6EA323-C03F-D246-819E-59C0097F1727}"/>
              </a:ext>
            </a:extLst>
          </p:cNvPr>
          <p:cNvSpPr txBox="1">
            <a:spLocks/>
          </p:cNvSpPr>
          <p:nvPr/>
        </p:nvSpPr>
        <p:spPr>
          <a:xfrm>
            <a:off x="1682332" y="3883804"/>
            <a:ext cx="2811625" cy="503009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2"/>
                </a:solidFill>
                <a:latin typeface="Century Gothic" panose="020B0502020202020204" pitchFamily="34" charset="0"/>
                <a:ea typeface="Ayuthaya" pitchFamily="2" charset="-34"/>
                <a:cs typeface="Ayuthaya" pitchFamily="2" charset="-34"/>
              </a:rPr>
              <a:t>Trent Little</a:t>
            </a:r>
          </a:p>
          <a:p>
            <a:pPr algn="l"/>
            <a:endParaRPr lang="en-US" sz="2000" dirty="0">
              <a:solidFill>
                <a:schemeClr val="tx2"/>
              </a:solidFill>
              <a:latin typeface="Century Gothic" panose="020B0502020202020204" pitchFamily="34" charset="0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921877-D061-1640-9224-C15AC14BE1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6571" y="4670456"/>
            <a:ext cx="1097280" cy="109728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0E9AAFCC-3010-3444-9F2D-10306CC11827}"/>
              </a:ext>
            </a:extLst>
          </p:cNvPr>
          <p:cNvSpPr txBox="1">
            <a:spLocks/>
          </p:cNvSpPr>
          <p:nvPr/>
        </p:nvSpPr>
        <p:spPr>
          <a:xfrm>
            <a:off x="4861192" y="5133798"/>
            <a:ext cx="2811625" cy="503009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2"/>
                </a:solidFill>
                <a:latin typeface="Century Gothic" panose="020B0502020202020204" pitchFamily="34" charset="0"/>
                <a:ea typeface="Ayuthaya" pitchFamily="2" charset="-34"/>
                <a:cs typeface="Ayuthaya" pitchFamily="2" charset="-34"/>
              </a:rPr>
              <a:t>Yusra </a:t>
            </a:r>
            <a:r>
              <a:rPr lang="en-US" sz="2000" dirty="0" err="1">
                <a:solidFill>
                  <a:schemeClr val="tx2"/>
                </a:solidFill>
                <a:latin typeface="Century Gothic" panose="020B0502020202020204" pitchFamily="34" charset="0"/>
                <a:ea typeface="Ayuthaya" pitchFamily="2" charset="-34"/>
                <a:cs typeface="Ayuthaya" pitchFamily="2" charset="-34"/>
              </a:rPr>
              <a:t>Kaupplia</a:t>
            </a:r>
            <a:endParaRPr lang="en-US" sz="2000" dirty="0">
              <a:solidFill>
                <a:schemeClr val="tx2"/>
              </a:solidFill>
              <a:latin typeface="Century Gothic" panose="020B0502020202020204" pitchFamily="34" charset="0"/>
              <a:ea typeface="Ayuthaya" pitchFamily="2" charset="-34"/>
              <a:cs typeface="Ayuthaya" pitchFamily="2" charset="-34"/>
            </a:endParaRPr>
          </a:p>
          <a:p>
            <a:pPr algn="l"/>
            <a:endParaRPr lang="en-US" sz="2000" dirty="0">
              <a:solidFill>
                <a:schemeClr val="tx2"/>
              </a:solidFill>
              <a:latin typeface="Century Gothic" panose="020B0502020202020204" pitchFamily="34" charset="0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31E9BEA3-DD13-164B-80CA-F18404B15076}"/>
              </a:ext>
            </a:extLst>
          </p:cNvPr>
          <p:cNvSpPr txBox="1">
            <a:spLocks/>
          </p:cNvSpPr>
          <p:nvPr/>
        </p:nvSpPr>
        <p:spPr>
          <a:xfrm>
            <a:off x="7998385" y="3978496"/>
            <a:ext cx="2811625" cy="503009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2"/>
                </a:solidFill>
                <a:latin typeface="Century Gothic" panose="020B0502020202020204" pitchFamily="34" charset="0"/>
                <a:ea typeface="Ayuthaya" pitchFamily="2" charset="-34"/>
                <a:cs typeface="Ayuthaya" pitchFamily="2" charset="-34"/>
              </a:rPr>
              <a:t>Matthew Rose</a:t>
            </a:r>
          </a:p>
          <a:p>
            <a:pPr algn="l"/>
            <a:endParaRPr lang="en-US" sz="2000" dirty="0">
              <a:solidFill>
                <a:schemeClr val="tx2"/>
              </a:solidFill>
              <a:latin typeface="Century Gothic" panose="020B0502020202020204" pitchFamily="34" charset="0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448D46-2814-3845-899C-C529DF19C56E}"/>
              </a:ext>
            </a:extLst>
          </p:cNvPr>
          <p:cNvSpPr txBox="1"/>
          <p:nvPr/>
        </p:nvSpPr>
        <p:spPr>
          <a:xfrm>
            <a:off x="1842550" y="2064889"/>
            <a:ext cx="5520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Kannada MN" pitchFamily="2" charset="0"/>
                <a:cs typeface="Kannada MN" pitchFamily="2" charset="0"/>
              </a:rPr>
              <a:t>EPA AQI DATA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989497-7CBD-5F4D-A596-D5C6F82E84E3}"/>
              </a:ext>
            </a:extLst>
          </p:cNvPr>
          <p:cNvSpPr txBox="1"/>
          <p:nvPr/>
        </p:nvSpPr>
        <p:spPr>
          <a:xfrm>
            <a:off x="1832844" y="2526054"/>
            <a:ext cx="5520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Kannada MN" pitchFamily="2" charset="0"/>
                <a:cs typeface="Kannada MN" pitchFamily="2" charset="0"/>
              </a:rPr>
              <a:t>GWU Bootcamp Project 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5CA02F2-48FC-5747-B403-10373FC614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0299" y="3686513"/>
            <a:ext cx="1097280" cy="108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160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4E35A7-C0F8-7944-B58F-18D16EFC5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8666F6-3F82-924E-A8E1-19195F392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615466"/>
            <a:ext cx="8711902" cy="37542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2DABBC-4EA7-7943-9133-BDBC877A3A8A}"/>
              </a:ext>
            </a:extLst>
          </p:cNvPr>
          <p:cNvSpPr txBox="1"/>
          <p:nvPr/>
        </p:nvSpPr>
        <p:spPr>
          <a:xfrm>
            <a:off x="677334" y="817953"/>
            <a:ext cx="947219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nnada MN" pitchFamily="2" charset="0"/>
                <a:cs typeface="Kannada MN" pitchFamily="2" charset="0"/>
              </a:rPr>
              <a:t>2020 Data for Washington, DC</a:t>
            </a:r>
          </a:p>
        </p:txBody>
      </p:sp>
    </p:spTree>
    <p:extLst>
      <p:ext uri="{BB962C8B-B14F-4D97-AF65-F5344CB8AC3E}">
        <p14:creationId xmlns:p14="http://schemas.microsoft.com/office/powerpoint/2010/main" val="3757757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076388-FB15-FC48-B0E7-10D34DF7C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11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65F209-AC18-9D4E-8997-0E4F7993E400}"/>
              </a:ext>
            </a:extLst>
          </p:cNvPr>
          <p:cNvSpPr txBox="1"/>
          <p:nvPr/>
        </p:nvSpPr>
        <p:spPr>
          <a:xfrm>
            <a:off x="677334" y="447473"/>
            <a:ext cx="885988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nnada MN" pitchFamily="2" charset="0"/>
                <a:cs typeface="Kannada MN" pitchFamily="2" charset="0"/>
              </a:rPr>
              <a:t>AQI Pre and Post COVID by County for New York, Illinois, and California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7B3948-1757-F044-AAF3-59E508D77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48" y="1186141"/>
            <a:ext cx="411480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C00058-C5A8-C84E-860B-0E765ADC3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263" y="1154646"/>
            <a:ext cx="4114800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65D134-7727-0E4C-8A50-C69CA7AF68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0950" y="3965947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16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964BAE-2E72-4142-BC8F-97E69A786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77E88A-7F68-B145-8364-CA6B361FC849}"/>
              </a:ext>
            </a:extLst>
          </p:cNvPr>
          <p:cNvSpPr txBox="1"/>
          <p:nvPr/>
        </p:nvSpPr>
        <p:spPr>
          <a:xfrm>
            <a:off x="840619" y="643415"/>
            <a:ext cx="947219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nnada MN" pitchFamily="2" charset="0"/>
                <a:cs typeface="Kannada MN" pitchFamily="2" charset="0"/>
              </a:rPr>
              <a:t>California AQI Data Trends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A43FF7-5CA1-4542-AD70-AA4639E0C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80" y="1105080"/>
            <a:ext cx="4800600" cy="3200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FF2D11-4BDF-0641-8FC3-0F103EA12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380" y="2840962"/>
            <a:ext cx="48006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35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E4C88-541E-8647-AB99-BE1B09D86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618045"/>
            <a:ext cx="10515600" cy="802193"/>
          </a:xfrm>
        </p:spPr>
        <p:txBody>
          <a:bodyPr/>
          <a:lstStyle/>
          <a:p>
            <a:r>
              <a:rPr lang="en-US" dirty="0">
                <a:latin typeface="Kannada MN" pitchFamily="2" charset="0"/>
                <a:cs typeface="Kannada MN" pitchFamily="2" charset="0"/>
              </a:rPr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8FE97-DC0D-2147-85BD-4BC5B79E7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181FA9-5974-094E-83B8-950E9E7FAA87}"/>
              </a:ext>
            </a:extLst>
          </p:cNvPr>
          <p:cNvSpPr txBox="1"/>
          <p:nvPr/>
        </p:nvSpPr>
        <p:spPr>
          <a:xfrm>
            <a:off x="943277" y="1800129"/>
            <a:ext cx="8492554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two parameters measured for AQI that are most meaningful are  PM 2.5 and Ground Level Ozone </a:t>
            </a:r>
          </a:p>
          <a:p>
            <a:pPr marL="342900" indent="-342900" algn="just"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Counties near major metropolitan cities resulted in the sharpest drop off during COVID-19 Shutdown </a:t>
            </a:r>
          </a:p>
          <a:p>
            <a:pPr marL="342900" indent="-342900" algn="just"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Visually there is a change in the data, but results are inconclusive. Data needs to be run on a longer time frame to show a more definitive result. </a:t>
            </a:r>
          </a:p>
          <a:p>
            <a:pPr marL="342900" indent="-342900" algn="just"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Overall the parameters trended in similar directions across the 5 states we tested. </a:t>
            </a:r>
          </a:p>
        </p:txBody>
      </p:sp>
    </p:spTree>
    <p:extLst>
      <p:ext uri="{BB962C8B-B14F-4D97-AF65-F5344CB8AC3E}">
        <p14:creationId xmlns:p14="http://schemas.microsoft.com/office/powerpoint/2010/main" val="2135285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23636-28D7-4D41-B157-59A320949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Kannada MN" pitchFamily="2" charset="0"/>
                <a:cs typeface="Kannada MN" pitchFamily="2" charset="0"/>
              </a:rPr>
              <a:t>Sources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4940A4-F16C-DA49-8C08-AF88A9D2D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64ECCD-AA25-B040-8A2E-2604BA49A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99A3C3-9376-6146-8F9E-BEEB21BBD69A}"/>
              </a:ext>
            </a:extLst>
          </p:cNvPr>
          <p:cNvSpPr txBox="1"/>
          <p:nvPr/>
        </p:nvSpPr>
        <p:spPr>
          <a:xfrm>
            <a:off x="838200" y="1383027"/>
            <a:ext cx="3941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https://www.airnow.gov/aqi/aqi-basics/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C9F4DD-D068-0241-BCAF-7E52915CA0F6}"/>
              </a:ext>
            </a:extLst>
          </p:cNvPr>
          <p:cNvSpPr/>
          <p:nvPr/>
        </p:nvSpPr>
        <p:spPr>
          <a:xfrm>
            <a:off x="838200" y="1937026"/>
            <a:ext cx="6099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https://aqs.epa.gov/aqsweb/documents/data_api.html#signup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22CB2A-8174-F442-87F9-E224A5A934B9}"/>
              </a:ext>
            </a:extLst>
          </p:cNvPr>
          <p:cNvSpPr/>
          <p:nvPr/>
        </p:nvSpPr>
        <p:spPr>
          <a:xfrm>
            <a:off x="838200" y="2552696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https://www.businessinsider.com/us-cities-most-traffic-2019-2020-3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976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1874C-F915-9545-A1E1-E90E6FF08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Ayuthaya" pitchFamily="2" charset="-34"/>
                <a:cs typeface="Kannada MN" pitchFamily="2" charset="0"/>
              </a:rPr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1C43E-D014-5F4A-BC7D-6A3C20217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391"/>
            <a:ext cx="8435802" cy="1160643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2400" dirty="0">
                <a:latin typeface="Century Gothic" panose="020B0502020202020204" pitchFamily="34" charset="0"/>
              </a:rPr>
              <a:t>After COVID-19 shutdown occurred, what happened to the Air Quality Index (AQI) in the 5 states below during March 2019 to August 2020?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F66F44-C277-C442-8ED3-9DC06AD0A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853E7B-AEE9-4E44-94C4-A8CB8B2B1BB0}"/>
              </a:ext>
            </a:extLst>
          </p:cNvPr>
          <p:cNvSpPr txBox="1"/>
          <p:nvPr/>
        </p:nvSpPr>
        <p:spPr>
          <a:xfrm>
            <a:off x="5812739" y="3190743"/>
            <a:ext cx="27779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sz="2800" dirty="0"/>
              <a:t>Illinois</a:t>
            </a:r>
          </a:p>
          <a:p>
            <a:r>
              <a:rPr lang="en-US" sz="2800" dirty="0"/>
              <a:t>California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91D1BA-8616-FD40-AE5C-382E700ED0AE}"/>
              </a:ext>
            </a:extLst>
          </p:cNvPr>
          <p:cNvSpPr txBox="1"/>
          <p:nvPr/>
        </p:nvSpPr>
        <p:spPr>
          <a:xfrm>
            <a:off x="1227306" y="3190743"/>
            <a:ext cx="37483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Massachusetts</a:t>
            </a:r>
          </a:p>
          <a:p>
            <a:r>
              <a:rPr lang="en-US" sz="28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District of Columbia</a:t>
            </a:r>
          </a:p>
          <a:p>
            <a:r>
              <a:rPr lang="en-US" sz="28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New York </a:t>
            </a:r>
          </a:p>
        </p:txBody>
      </p:sp>
    </p:spTree>
    <p:extLst>
      <p:ext uri="{BB962C8B-B14F-4D97-AF65-F5344CB8AC3E}">
        <p14:creationId xmlns:p14="http://schemas.microsoft.com/office/powerpoint/2010/main" val="2975688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5D55611-6D69-5944-9B9C-4120EE51C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asking?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6E3F08-064B-BF46-8D9C-0EC4A8DD8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Air Quality Index?</a:t>
            </a:r>
          </a:p>
          <a:p>
            <a:r>
              <a:rPr lang="en-US" dirty="0"/>
              <a:t>What parameters contributed more to variable changes in the AQI during this time period? </a:t>
            </a:r>
          </a:p>
          <a:p>
            <a:r>
              <a:rPr lang="en-US" dirty="0"/>
              <a:t>Do all the states trend in the same way over the time frame? </a:t>
            </a:r>
          </a:p>
          <a:p>
            <a:r>
              <a:rPr lang="en-US" dirty="0"/>
              <a:t>What did we observe?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69AE9-D4F5-5745-A4F4-36A5F6345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C8D05-731D-2041-BB35-07E8A6D84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8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FF92FF-314B-DE43-8098-882999DFE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10580882" cy="928688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Kannada MN" pitchFamily="2" charset="0"/>
                <a:cs typeface="Kannada MN" pitchFamily="2" charset="0"/>
              </a:rPr>
              <a:t>Air Quality Index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5C46E8A-621B-134E-B3A7-FBA2F0D3C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974" y="3164532"/>
            <a:ext cx="9232547" cy="345704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C5D731-33AD-694F-9633-DCDD08B72C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29686" y="2049195"/>
            <a:ext cx="3127035" cy="1115337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Century Gothic" panose="020B0502020202020204" pitchFamily="34" charset="0"/>
              </a:rPr>
              <a:t>-    Carbon Monoxide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Century Gothic" panose="020B0502020202020204" pitchFamily="34" charset="0"/>
              </a:rPr>
              <a:t>Sulfur Dioxide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Century Gothic" panose="020B0502020202020204" pitchFamily="34" charset="0"/>
              </a:rPr>
              <a:t>Nitrogen Dioxide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4404B88-0F0B-3B4F-9A8D-50131E01F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F45C23-4B6B-E24E-9E97-3EB594D504D4}"/>
              </a:ext>
            </a:extLst>
          </p:cNvPr>
          <p:cNvSpPr/>
          <p:nvPr/>
        </p:nvSpPr>
        <p:spPr>
          <a:xfrm>
            <a:off x="4256722" y="2082185"/>
            <a:ext cx="46927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entury Gothic" panose="020B0502020202020204" pitchFamily="34" charset="0"/>
              </a:rPr>
              <a:t>-     Particle Pollution (PM 2.5 and PM 10)</a:t>
            </a:r>
          </a:p>
          <a:p>
            <a:r>
              <a:rPr lang="en-US" sz="1600" dirty="0">
                <a:latin typeface="Century Gothic" panose="020B0502020202020204" pitchFamily="34" charset="0"/>
              </a:rPr>
              <a:t>-     Ground-Level Ozone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1EDCFFA-8388-DE45-810C-418A009E3B67}"/>
              </a:ext>
            </a:extLst>
          </p:cNvPr>
          <p:cNvSpPr txBox="1">
            <a:spLocks/>
          </p:cNvSpPr>
          <p:nvPr/>
        </p:nvSpPr>
        <p:spPr>
          <a:xfrm>
            <a:off x="975974" y="1265534"/>
            <a:ext cx="5505062" cy="816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entury Gothic" panose="020B0502020202020204" pitchFamily="34" charset="0"/>
              </a:rPr>
              <a:t>AQI is the EPA’s index for reporting air quality. </a:t>
            </a:r>
          </a:p>
          <a:p>
            <a:r>
              <a:rPr lang="en-US" sz="1800" dirty="0">
                <a:latin typeface="Century Gothic" panose="020B0502020202020204" pitchFamily="34" charset="0"/>
              </a:rPr>
              <a:t>AQIs are tracked for 5 major pollutants</a:t>
            </a:r>
          </a:p>
        </p:txBody>
      </p:sp>
    </p:spTree>
    <p:extLst>
      <p:ext uri="{BB962C8B-B14F-4D97-AF65-F5344CB8AC3E}">
        <p14:creationId xmlns:p14="http://schemas.microsoft.com/office/powerpoint/2010/main" val="1990621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129F49-AA70-4B4D-B954-245784674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32" y="1045324"/>
            <a:ext cx="4572000" cy="3200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764229-BACF-0742-B9C6-10C43F2B7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465" y="2997091"/>
            <a:ext cx="4572000" cy="32003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ECFAE3-B379-004B-BB57-4C9EDC0393F9}"/>
              </a:ext>
            </a:extLst>
          </p:cNvPr>
          <p:cNvSpPr txBox="1"/>
          <p:nvPr/>
        </p:nvSpPr>
        <p:spPr>
          <a:xfrm>
            <a:off x="677334" y="447472"/>
            <a:ext cx="947219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nnada MN" pitchFamily="2" charset="0"/>
                <a:cs typeface="Kannada MN" pitchFamily="2" charset="0"/>
              </a:rPr>
              <a:t>Carbon Monoxide AQI (Illinois vs Massachusetts)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C1D243-329B-3F45-8BAD-7E8136DFC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361145-3FB8-DB45-899F-DC0099B4E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621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01ACD6-D4D9-534D-9BBA-781C7A816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02" y="1210851"/>
            <a:ext cx="4572000" cy="3200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8656A3-BDF3-FB4F-872F-41E256A8C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002" y="2758201"/>
            <a:ext cx="4572000" cy="3200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EE194E-8600-8341-9BB7-1AD199BAE208}"/>
              </a:ext>
            </a:extLst>
          </p:cNvPr>
          <p:cNvSpPr txBox="1"/>
          <p:nvPr/>
        </p:nvSpPr>
        <p:spPr>
          <a:xfrm>
            <a:off x="677334" y="707805"/>
            <a:ext cx="914724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latin typeface="Kannada MN" pitchFamily="2" charset="0"/>
                <a:cs typeface="Kannada MN" pitchFamily="2" charset="0"/>
              </a:defRPr>
            </a:lvl1pPr>
          </a:lstStyle>
          <a:p>
            <a:r>
              <a:rPr lang="en-US" dirty="0"/>
              <a:t>Ground Level Ozone AQI (Illinois vs Massachusetts)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AF0D2-7163-4144-B06E-5FFFBADA7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D116C-23FB-DC4E-9953-F9A4DDDB8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95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529E45-6610-6A4F-878D-64B8B9683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8BBAF-43EC-A94E-ABE4-ED0BBD309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9638A8-8F67-3E47-BE47-EA779A6C0AD5}"/>
              </a:ext>
            </a:extLst>
          </p:cNvPr>
          <p:cNvSpPr txBox="1"/>
          <p:nvPr/>
        </p:nvSpPr>
        <p:spPr>
          <a:xfrm>
            <a:off x="677334" y="778213"/>
            <a:ext cx="920560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latin typeface="Kannada MN" pitchFamily="2" charset="0"/>
                <a:cs typeface="Kannada MN" pitchFamily="2" charset="0"/>
              </a:defRPr>
            </a:lvl1pPr>
          </a:lstStyle>
          <a:p>
            <a:r>
              <a:rPr lang="en-US" dirty="0"/>
              <a:t>Particle Pollution PM 2.5 AQI (Illinois vs Massachusetts)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E5A684-5EDF-DC4B-BCAB-E3CB998E7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140" y="2523929"/>
            <a:ext cx="4572000" cy="320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8EF56B-F413-3D49-9367-2FB7E691A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38" y="1556911"/>
            <a:ext cx="4572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56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5CA195-9E37-3245-9F16-584E61FEB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5FB757-9D5F-9649-9B27-07B30BB16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44643"/>
            <a:ext cx="9802390" cy="44612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48DBBE-FA35-C94F-A342-055C0AD827EA}"/>
              </a:ext>
            </a:extLst>
          </p:cNvPr>
          <p:cNvSpPr txBox="1"/>
          <p:nvPr/>
        </p:nvSpPr>
        <p:spPr>
          <a:xfrm>
            <a:off x="677334" y="622570"/>
            <a:ext cx="947219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nnada MN" pitchFamily="2" charset="0"/>
                <a:cs typeface="Kannada MN" pitchFamily="2" charset="0"/>
              </a:rPr>
              <a:t>2020 Data for Washington, DC</a:t>
            </a:r>
          </a:p>
        </p:txBody>
      </p:sp>
    </p:spTree>
    <p:extLst>
      <p:ext uri="{BB962C8B-B14F-4D97-AF65-F5344CB8AC3E}">
        <p14:creationId xmlns:p14="http://schemas.microsoft.com/office/powerpoint/2010/main" val="2066917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D4DC1-6EEA-A442-A610-8ABE1EC9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E42AD5-90B1-D040-980C-E791754E8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136649"/>
            <a:ext cx="9489892" cy="41941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A6E91C-41BF-3344-AF23-4FA2C1CD94B0}"/>
              </a:ext>
            </a:extLst>
          </p:cNvPr>
          <p:cNvSpPr txBox="1"/>
          <p:nvPr/>
        </p:nvSpPr>
        <p:spPr>
          <a:xfrm>
            <a:off x="695031" y="674984"/>
            <a:ext cx="947219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nnada MN" pitchFamily="2" charset="0"/>
                <a:cs typeface="Kannada MN" pitchFamily="2" charset="0"/>
              </a:rPr>
              <a:t>2020 Data for Washington, DC</a:t>
            </a:r>
          </a:p>
        </p:txBody>
      </p:sp>
    </p:spTree>
    <p:extLst>
      <p:ext uri="{BB962C8B-B14F-4D97-AF65-F5344CB8AC3E}">
        <p14:creationId xmlns:p14="http://schemas.microsoft.com/office/powerpoint/2010/main" val="363567954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{E3149105-B739-164B-A957-C87BD9B8D060}tf10001060</Template>
  <TotalTime>1616</TotalTime>
  <Words>756</Words>
  <Application>Microsoft Office PowerPoint</Application>
  <PresentationFormat>Widescreen</PresentationFormat>
  <Paragraphs>95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Century Gothic</vt:lpstr>
      <vt:lpstr>Kannada MN</vt:lpstr>
      <vt:lpstr>Trebuchet MS</vt:lpstr>
      <vt:lpstr>Wingdings 3</vt:lpstr>
      <vt:lpstr>Facet</vt:lpstr>
      <vt:lpstr>How Did COVID-19 Change AQIs in the US?</vt:lpstr>
      <vt:lpstr>Hypothesis</vt:lpstr>
      <vt:lpstr>What are we asking?</vt:lpstr>
      <vt:lpstr>Air Quality Index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in the Air Quality?</dc:title>
  <dc:creator>Jessica Dunn White</dc:creator>
  <cp:lastModifiedBy>Trent Little</cp:lastModifiedBy>
  <cp:revision>34</cp:revision>
  <dcterms:created xsi:type="dcterms:W3CDTF">2020-08-16T00:17:09Z</dcterms:created>
  <dcterms:modified xsi:type="dcterms:W3CDTF">2020-08-18T01:04:30Z</dcterms:modified>
</cp:coreProperties>
</file>